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media/image8.png" ContentType="image/png"/>
  <Override PartName="/ppt/media/image7.png" ContentType="image/png"/>
  <Override PartName="/ppt/media/image2.wmf" ContentType="image/x-wmf"/>
  <Override PartName="/ppt/media/image1.wmf" ContentType="image/x-wmf"/>
  <Override PartName="/ppt/media/image4.wmf" ContentType="image/x-wmf"/>
  <Override PartName="/ppt/media/image3.png" ContentType="image/png"/>
  <Override PartName="/ppt/media/image5.wmf" ContentType="image/x-wmf"/>
  <Override PartName="/ppt/media/image6.jpeg" ContentType="image/jpe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2192000" cy="6858000"/>
  <p:notesSz cx="6724650" cy="98742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1800" spc="-1" strike="noStrike">
                <a:solidFill>
                  <a:srgbClr val="271d70"/>
                </a:solidFill>
                <a:latin typeface="Arial"/>
              </a:rPr>
              <a:t>Для перемещения страницы щёлкните мышью</a:t>
            </a:r>
            <a:endParaRPr b="0" lang="ru-RU" sz="1800" spc="-1" strike="noStrike">
              <a:solidFill>
                <a:srgbClr val="271d7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7F1DA297-3F68-418F-9269-7B1B60B03CC7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sldImg"/>
          </p:nvPr>
        </p:nvSpPr>
        <p:spPr>
          <a:xfrm>
            <a:off x="401760" y="1235160"/>
            <a:ext cx="5920920" cy="3331800"/>
          </a:xfrm>
          <a:prstGeom prst="rect">
            <a:avLst/>
          </a:prstGeom>
        </p:spPr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72480" y="4752000"/>
            <a:ext cx="5379480" cy="3887640"/>
          </a:xfrm>
          <a:prstGeom prst="rect">
            <a:avLst/>
          </a:prstGeom>
        </p:spPr>
        <p:txBody>
          <a:bodyPr lIns="92160" rIns="92160" tIns="46080" bIns="46080"/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2000" spc="-1" strike="noStrike">
                <a:latin typeface="Arial"/>
              </a:rPr>
              <a:t>Таким образом можно заключить, что среди населения необходимо и далее проводить работу по предупреждению неблагоприятных исходов от COVID-19, в частности рекомендовать проходить повторную вакцинацию каждые 6 месяцев,</a:t>
            </a: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 обращать внимание на появление первых респираторных симптомов и не заниматься самолечением, поддерживать в состоянии компенсации хронические заболевания. Медицинские работники в свою очередь также должны проходить повторную вакцинацию каждые 6 месяцев, не пренебрегать средствами индивидуальной защиты, обеспечить на подведомственных участках контроль за сроками, прошедшими с даты последней вакцинации против COVID-19 среди  у лиц старше 60 лет и имеющих хронические сопутствующие заболевания, а также своевременно отправлять на госпитализацию пациентов, входящих в группы риска.</a:t>
            </a:r>
            <a:endParaRPr b="0" lang="ru-RU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200" spc="-1" strike="noStrike">
              <a:latin typeface="Arial"/>
            </a:endParaRPr>
          </a:p>
        </p:txBody>
      </p:sp>
      <p:sp>
        <p:nvSpPr>
          <p:cNvPr id="71" name="TextShape 3"/>
          <p:cNvSpPr txBox="1"/>
          <p:nvPr/>
        </p:nvSpPr>
        <p:spPr>
          <a:xfrm>
            <a:off x="3809160" y="9378720"/>
            <a:ext cx="2913480" cy="495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b"/>
          <a:p>
            <a:pPr algn="r">
              <a:lnSpc>
                <a:spcPct val="100000"/>
              </a:lnSpc>
            </a:pPr>
            <a:fld id="{FA01A8C5-3787-49A4-B7C4-1BE1A29F223B}" type="slidenum">
              <a:rPr b="0" lang="ru-RU" sz="1200" spc="-1" strike="noStrike">
                <a:latin typeface="Times New Roman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2347920" y="225720"/>
            <a:ext cx="7688160" cy="5637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271d7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71d70"/>
              </a:solidFill>
              <a:latin typeface="Roboto Ligh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71d70"/>
              </a:solidFill>
              <a:latin typeface="Roboto Ligh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347920" y="225720"/>
            <a:ext cx="7688160" cy="5637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271d7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71d70"/>
              </a:solidFill>
              <a:latin typeface="Roboto Light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71d70"/>
              </a:solidFill>
              <a:latin typeface="Roboto Light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71d70"/>
              </a:solidFill>
              <a:latin typeface="Roboto Light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71d70"/>
              </a:solidFill>
              <a:latin typeface="Roboto Ligh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347920" y="225720"/>
            <a:ext cx="7688160" cy="5637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271d7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71d70"/>
              </a:solidFill>
              <a:latin typeface="Roboto Light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71d70"/>
              </a:solidFill>
              <a:latin typeface="Roboto Ligh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71d70"/>
              </a:solidFill>
              <a:latin typeface="Roboto Light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71d70"/>
              </a:solidFill>
              <a:latin typeface="Roboto Light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71d70"/>
              </a:solidFill>
              <a:latin typeface="Roboto Light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71d70"/>
              </a:solidFill>
              <a:latin typeface="Roboto Light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347920" y="225720"/>
            <a:ext cx="7688160" cy="5637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271d7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347920" y="225720"/>
            <a:ext cx="7688160" cy="5637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271d7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71d70"/>
              </a:solidFill>
              <a:latin typeface="Roboto Ligh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347920" y="225720"/>
            <a:ext cx="7688160" cy="5637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271d7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71d70"/>
              </a:solidFill>
              <a:latin typeface="Roboto Light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71d70"/>
              </a:solidFill>
              <a:latin typeface="Roboto Ligh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347920" y="225720"/>
            <a:ext cx="7688160" cy="5637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271d7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subTitle"/>
          </p:nvPr>
        </p:nvSpPr>
        <p:spPr>
          <a:xfrm>
            <a:off x="2347920" y="225720"/>
            <a:ext cx="7688160" cy="2614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347920" y="225720"/>
            <a:ext cx="7688160" cy="5637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271d7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71d70"/>
              </a:solidFill>
              <a:latin typeface="Roboto Ligh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71d70"/>
              </a:solidFill>
              <a:latin typeface="Roboto Ligh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71d70"/>
              </a:solidFill>
              <a:latin typeface="Roboto Ligh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347920" y="225720"/>
            <a:ext cx="7688160" cy="5637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271d7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71d70"/>
              </a:solidFill>
              <a:latin typeface="Roboto Ligh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71d70"/>
              </a:solidFill>
              <a:latin typeface="Roboto Light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71d70"/>
              </a:solidFill>
              <a:latin typeface="Roboto Ligh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347920" y="225720"/>
            <a:ext cx="7688160" cy="5637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271d7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71d70"/>
              </a:solidFill>
              <a:latin typeface="Roboto Light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71d70"/>
              </a:solidFill>
              <a:latin typeface="Roboto Light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271d70"/>
              </a:solidFill>
              <a:latin typeface="Roboto Ligh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6" Type="http://schemas.openxmlformats.org/officeDocument/2006/relationships/image" Target="../media/image5.wmf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pic>
        <p:nvPicPr>
          <p:cNvPr id="1" name="" descr=""/>
          <p:cNvPicPr/>
          <p:nvPr/>
        </p:nvPicPr>
        <p:blipFill>
          <a:blip r:embed="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pic>
        <p:nvPicPr>
          <p:cNvPr id="2" name="" descr=""/>
          <p:cNvPicPr/>
          <p:nvPr/>
        </p:nvPicPr>
        <p:blipFill>
          <a:blip r:embed="rId3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sp>
        <p:nvSpPr>
          <p:cNvPr id="3" name="CustomShape 1" hidden="1"/>
          <p:cNvSpPr/>
          <p:nvPr/>
        </p:nvSpPr>
        <p:spPr>
          <a:xfrm>
            <a:off x="0" y="0"/>
            <a:ext cx="158400" cy="158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2" hidden="1"/>
          <p:cNvSpPr/>
          <p:nvPr/>
        </p:nvSpPr>
        <p:spPr>
          <a:xfrm>
            <a:off x="0" y="0"/>
            <a:ext cx="158400" cy="158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3" hidden="1"/>
          <p:cNvSpPr/>
          <p:nvPr/>
        </p:nvSpPr>
        <p:spPr>
          <a:xfrm>
            <a:off x="0" y="0"/>
            <a:ext cx="158400" cy="158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4" hidden="1"/>
          <p:cNvSpPr/>
          <p:nvPr/>
        </p:nvSpPr>
        <p:spPr>
          <a:xfrm>
            <a:off x="0" y="0"/>
            <a:ext cx="158400" cy="158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5" hidden="1"/>
          <p:cNvSpPr/>
          <p:nvPr/>
        </p:nvSpPr>
        <p:spPr>
          <a:xfrm>
            <a:off x="0" y="0"/>
            <a:ext cx="158400" cy="158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6" hidden="1"/>
          <p:cNvSpPr/>
          <p:nvPr/>
        </p:nvSpPr>
        <p:spPr>
          <a:xfrm>
            <a:off x="0" y="0"/>
            <a:ext cx="158400" cy="1584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PlaceHolder 7"/>
          <p:cNvSpPr>
            <a:spLocks noGrp="1"/>
          </p:cNvSpPr>
          <p:nvPr>
            <p:ph type="title"/>
          </p:nvPr>
        </p:nvSpPr>
        <p:spPr>
          <a:xfrm>
            <a:off x="2347920" y="225720"/>
            <a:ext cx="7688160" cy="563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ctr">
              <a:lnSpc>
                <a:spcPct val="90000"/>
              </a:lnSpc>
            </a:pPr>
            <a:r>
              <a:rPr b="0" lang="ru-RU" sz="2000" spc="-1" strike="noStrike" cap="all">
                <a:solidFill>
                  <a:srgbClr val="084f91"/>
                </a:solidFill>
                <a:latin typeface="Arial"/>
                <a:ea typeface="Roboto Light"/>
              </a:rPr>
              <a:t>Образец заголовка</a:t>
            </a:r>
            <a:endParaRPr b="0" lang="ru-RU" sz="2000" spc="-1" strike="noStrike">
              <a:solidFill>
                <a:srgbClr val="271d70"/>
              </a:solidFill>
              <a:latin typeface="Arial"/>
            </a:endParaRPr>
          </a:p>
        </p:txBody>
      </p:sp>
      <p:pic>
        <p:nvPicPr>
          <p:cNvPr id="10" name="Рисунок 8" descr=""/>
          <p:cNvPicPr/>
          <p:nvPr/>
        </p:nvPicPr>
        <p:blipFill>
          <a:blip r:embed="rId4"/>
          <a:stretch/>
        </p:blipFill>
        <p:spPr>
          <a:xfrm>
            <a:off x="284760" y="172080"/>
            <a:ext cx="1699200" cy="563760"/>
          </a:xfrm>
          <a:prstGeom prst="rect">
            <a:avLst/>
          </a:prstGeom>
          <a:ln>
            <a:noFill/>
          </a:ln>
        </p:spPr>
      </p:pic>
      <p:sp>
        <p:nvSpPr>
          <p:cNvPr id="11" name="CustomShape 8"/>
          <p:cNvSpPr/>
          <p:nvPr/>
        </p:nvSpPr>
        <p:spPr>
          <a:xfrm>
            <a:off x="11239560" y="390600"/>
            <a:ext cx="1104480" cy="40932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" name="PlaceHolder 9"/>
          <p:cNvSpPr>
            <a:spLocks noGrp="1"/>
          </p:cNvSpPr>
          <p:nvPr>
            <p:ph type="sldNum"/>
          </p:nvPr>
        </p:nvSpPr>
        <p:spPr>
          <a:xfrm>
            <a:off x="9040680" y="40248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4409A26-4A3D-4B16-B4F4-A500294E34FF}" type="slidenum">
              <a:rPr b="0" lang="ru-RU" sz="2000" spc="-1" strike="noStrike">
                <a:solidFill>
                  <a:srgbClr val="ffffff"/>
                </a:solidFill>
                <a:latin typeface="Roboto Medium"/>
                <a:ea typeface="Roboto Medium"/>
              </a:rPr>
              <a:t>&lt;номер&gt;</a:t>
            </a:fld>
            <a:endParaRPr b="0" lang="ru-RU" sz="2000" spc="-1" strike="noStrike">
              <a:latin typeface="Times New Roman"/>
            </a:endParaRPr>
          </a:p>
        </p:txBody>
      </p:sp>
      <p:sp>
        <p:nvSpPr>
          <p:cNvPr id="13" name="CustomShape 10"/>
          <p:cNvSpPr/>
          <p:nvPr/>
        </p:nvSpPr>
        <p:spPr>
          <a:xfrm>
            <a:off x="2075040" y="0"/>
            <a:ext cx="35640" cy="804600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4" name="" descr=""/>
          <p:cNvPicPr/>
          <p:nvPr/>
        </p:nvPicPr>
        <p:blipFill>
          <a:blip r:embed="rId5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pic>
        <p:nvPicPr>
          <p:cNvPr id="15" name="" descr=""/>
          <p:cNvPicPr/>
          <p:nvPr/>
        </p:nvPicPr>
        <p:blipFill>
          <a:blip r:embed="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pic>
        <p:nvPicPr>
          <p:cNvPr id="16" name="" descr=""/>
          <p:cNvPicPr/>
          <p:nvPr/>
        </p:nvPicPr>
        <p:blipFill>
          <a:blip r:embed="rId6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5875200" y="1524960"/>
            <a:ext cx="6023880" cy="5094000"/>
          </a:xfrm>
          <a:prstGeom prst="roundRect">
            <a:avLst>
              <a:gd name="adj" fmla="val 8701"/>
            </a:avLst>
          </a:prstGeom>
          <a:gradFill rotWithShape="0">
            <a:gsLst>
              <a:gs pos="0">
                <a:srgbClr val="f9f9f9"/>
              </a:gs>
              <a:gs pos="100000">
                <a:srgbClr val="f2f2f2"/>
              </a:gs>
            </a:gsLst>
            <a:lin ang="5400000"/>
          </a:gradFill>
          <a:ln>
            <a:noFill/>
          </a:ln>
          <a:effectLst>
            <a:outerShdw algn="tl" blurRad="50800" dir="2700000" dist="38100" rotWithShape="0">
              <a:srgbClr val="00000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60" name="CustomShape 2"/>
          <p:cNvSpPr/>
          <p:nvPr/>
        </p:nvSpPr>
        <p:spPr>
          <a:xfrm>
            <a:off x="5933520" y="1667520"/>
            <a:ext cx="5906880" cy="492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 algn="just">
              <a:lnSpc>
                <a:spcPct val="100000"/>
              </a:lnSpc>
              <a:buClr>
                <a:srgbClr val="024eef"/>
              </a:buClr>
              <a:buFont typeface="Wingdings" charset="2"/>
              <a:buChar char=""/>
            </a:pP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Проходить </a:t>
            </a:r>
            <a:r>
              <a:rPr b="1" lang="ru-RU" sz="1200" spc="-1" strike="noStrike">
                <a:solidFill>
                  <a:srgbClr val="024eef"/>
                </a:solidFill>
                <a:latin typeface="Arial"/>
              </a:rPr>
              <a:t>повторную вакцинацию</a:t>
            </a: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 против COVID-19 </a:t>
            </a:r>
            <a:r>
              <a:rPr b="1" lang="ru-RU" sz="1200" spc="-1" strike="noStrike">
                <a:solidFill>
                  <a:srgbClr val="024eef"/>
                </a:solidFill>
                <a:latin typeface="Arial"/>
              </a:rPr>
              <a:t>каждые 6 месяцев</a:t>
            </a: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.</a:t>
            </a:r>
            <a:endParaRPr b="0" lang="ru-RU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2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24eef"/>
              </a:buClr>
              <a:buFont typeface="Wingdings" charset="2"/>
              <a:buChar char=""/>
            </a:pP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Не пренебрегать </a:t>
            </a:r>
            <a:r>
              <a:rPr b="1" lang="ru-RU" sz="1200" spc="-1" strike="noStrike">
                <a:solidFill>
                  <a:srgbClr val="024eef"/>
                </a:solidFill>
                <a:latin typeface="Arial"/>
              </a:rPr>
              <a:t>средствами индивидуальной защиты </a:t>
            </a:r>
            <a:br/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при работе с пациентами</a:t>
            </a:r>
            <a:endParaRPr b="0" lang="ru-RU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2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24eef"/>
              </a:buClr>
              <a:buFont typeface="Wingdings" charset="2"/>
              <a:buChar char=""/>
            </a:pP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Обеспечить на подведомственных участках </a:t>
            </a:r>
            <a:r>
              <a:rPr b="1" lang="ru-RU" sz="1200" spc="-1" strike="noStrike">
                <a:solidFill>
                  <a:srgbClr val="024eef"/>
                </a:solidFill>
                <a:latin typeface="Arial"/>
              </a:rPr>
              <a:t>контроль за сроками, прошедшими с даты последней вакцинации против COVID-19</a:t>
            </a: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 среди  лиц старше 60 лет и имеющих хронические сопутствующие заболевания.</a:t>
            </a:r>
            <a:endParaRPr b="0" lang="ru-RU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2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24eef"/>
              </a:buClr>
              <a:buFont typeface="Wingdings" charset="2"/>
              <a:buChar char=""/>
            </a:pP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Активно </a:t>
            </a:r>
            <a:r>
              <a:rPr b="1" lang="ru-RU" sz="1200" spc="-1" strike="noStrike">
                <a:solidFill>
                  <a:srgbClr val="024eef"/>
                </a:solidFill>
                <a:latin typeface="Arial"/>
              </a:rPr>
              <a:t>информировать всех лиц старше 60 лет и имеющих хронические заболевания</a:t>
            </a: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 о необходимости вакцинации:</a:t>
            </a:r>
            <a:endParaRPr b="0" lang="ru-RU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200" spc="-1" strike="noStrike">
              <a:latin typeface="Arial"/>
            </a:endParaRPr>
          </a:p>
          <a:p>
            <a:pPr marL="457200" algn="just">
              <a:lnSpc>
                <a:spcPct val="150000"/>
              </a:lnSpc>
            </a:pPr>
            <a:r>
              <a:rPr b="1" lang="ru-RU" sz="1200" spc="-1" strike="noStrike">
                <a:solidFill>
                  <a:srgbClr val="ff0000"/>
                </a:solidFill>
                <a:latin typeface="Arial"/>
              </a:rPr>
              <a:t>против COVID-19 каждые 6 месяцев;</a:t>
            </a:r>
            <a:endParaRPr b="0" lang="ru-RU" sz="12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</a:pP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против гриппа до начала эпидемического сезона (сентябрь – октябрь); </a:t>
            </a:r>
            <a:endParaRPr b="0" lang="ru-RU" sz="1200" spc="-1" strike="noStrike">
              <a:latin typeface="Arial"/>
            </a:endParaRPr>
          </a:p>
          <a:p>
            <a:pPr marL="457200" algn="just">
              <a:lnSpc>
                <a:spcPct val="150000"/>
              </a:lnSpc>
            </a:pP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против пневмококковой инфекции.</a:t>
            </a:r>
            <a:endParaRPr b="0" lang="ru-RU" sz="1200" spc="-1" strike="noStrike">
              <a:latin typeface="Arial"/>
            </a:endParaRPr>
          </a:p>
          <a:p>
            <a:pPr lvl="1" indent="360360" algn="just">
              <a:lnSpc>
                <a:spcPct val="150000"/>
              </a:lnSpc>
              <a:buClr>
                <a:srgbClr val="024eef"/>
              </a:buClr>
              <a:buFont typeface="Wingdings" charset="2"/>
              <a:buChar char=""/>
            </a:pPr>
            <a:r>
              <a:rPr b="1" lang="ru-RU" sz="1200" spc="-1" strike="noStrike">
                <a:solidFill>
                  <a:srgbClr val="024eef"/>
                </a:solidFill>
                <a:latin typeface="Arial"/>
              </a:rPr>
              <a:t>Своевременно отправлять на госпитализацию </a:t>
            </a: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пациентов, входящих в группы риска</a:t>
            </a:r>
            <a:endParaRPr b="0" lang="ru-RU" sz="1200" spc="-1" strike="noStrike">
              <a:latin typeface="Arial"/>
            </a:endParaRPr>
          </a:p>
          <a:p>
            <a:pPr lvl="1" indent="360360" algn="just">
              <a:lnSpc>
                <a:spcPct val="150000"/>
              </a:lnSpc>
              <a:buClr>
                <a:srgbClr val="024eef"/>
              </a:buClr>
              <a:buFont typeface="Wingdings" charset="2"/>
              <a:buChar char=""/>
            </a:pPr>
            <a:r>
              <a:rPr b="1" lang="ru-RU" sz="1200" spc="-1" strike="noStrike">
                <a:solidFill>
                  <a:srgbClr val="024eef"/>
                </a:solidFill>
                <a:latin typeface="Arial"/>
              </a:rPr>
              <a:t>Своевременное начало терапии </a:t>
            </a: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для лечения пациентов с COVID-19 для лечения пациентов старшего возраста, с первых дней.</a:t>
            </a:r>
            <a:endParaRPr b="0" lang="ru-RU" sz="1200" spc="-1" strike="noStrike">
              <a:latin typeface="Arial"/>
            </a:endParaRPr>
          </a:p>
          <a:p>
            <a:pPr lvl="1" indent="360360" algn="just">
              <a:lnSpc>
                <a:spcPct val="150000"/>
              </a:lnSpc>
              <a:buClr>
                <a:srgbClr val="024eef"/>
              </a:buClr>
              <a:buFont typeface="Wingdings" charset="2"/>
              <a:buChar char=""/>
            </a:pPr>
            <a:r>
              <a:rPr b="1" lang="ru-RU" sz="1200" spc="-1" strike="noStrike">
                <a:solidFill>
                  <a:srgbClr val="024eef"/>
                </a:solidFill>
                <a:latin typeface="Arial"/>
              </a:rPr>
              <a:t>Тщательный сбор анамнеза </a:t>
            </a: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для предотвращения рисков по возникновению осложнений хронических заболеваний, </a:t>
            </a:r>
            <a:r>
              <a:rPr b="1" lang="ru-RU" sz="1200" spc="-1" strike="noStrike">
                <a:solidFill>
                  <a:srgbClr val="024eef"/>
                </a:solidFill>
                <a:latin typeface="Arial"/>
              </a:rPr>
              <a:t>особенно сердечно-сосудистых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61" name="CustomShape 3"/>
          <p:cNvSpPr/>
          <p:nvPr/>
        </p:nvSpPr>
        <p:spPr>
          <a:xfrm>
            <a:off x="155160" y="2164320"/>
            <a:ext cx="5468400" cy="3717360"/>
          </a:xfrm>
          <a:prstGeom prst="roundRect">
            <a:avLst>
              <a:gd name="adj" fmla="val 8701"/>
            </a:avLst>
          </a:prstGeom>
          <a:gradFill rotWithShape="0">
            <a:gsLst>
              <a:gs pos="0">
                <a:srgbClr val="f9f9f9"/>
              </a:gs>
              <a:gs pos="100000">
                <a:srgbClr val="f2f2f2"/>
              </a:gs>
            </a:gsLst>
            <a:lin ang="5400000"/>
          </a:gradFill>
          <a:ln>
            <a:noFill/>
          </a:ln>
          <a:effectLst>
            <a:outerShdw algn="tl" blurRad="50800" dir="2700000" dist="38100" rotWithShape="0">
              <a:srgbClr val="00000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62" name="TextShape 4"/>
          <p:cNvSpPr txBox="1"/>
          <p:nvPr/>
        </p:nvSpPr>
        <p:spPr>
          <a:xfrm>
            <a:off x="2167200" y="160200"/>
            <a:ext cx="7698240" cy="573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0" rIns="0" tIns="0" bIns="0"/>
          <a:p>
            <a:pPr>
              <a:lnSpc>
                <a:spcPct val="90000"/>
              </a:lnSpc>
            </a:pPr>
            <a:r>
              <a:rPr b="1" lang="ru-RU" sz="1600" spc="-1" strike="noStrike" cap="all">
                <a:solidFill>
                  <a:srgbClr val="024eef"/>
                </a:solidFill>
                <a:latin typeface="Arial"/>
                <a:ea typeface="Roboto Light"/>
              </a:rPr>
              <a:t>РЕКОМЕНДАЦИИ ДЛЯ И НАСЕЛЕНИЯ И МЕДИЦИНСКИХ РАБОТНИКОВ  </a:t>
            </a:r>
            <a:br/>
            <a:r>
              <a:rPr b="1" lang="ru-RU" sz="1600" spc="-1" strike="noStrike" cap="all">
                <a:solidFill>
                  <a:srgbClr val="024eef"/>
                </a:solidFill>
                <a:latin typeface="Arial"/>
                <a:ea typeface="Roboto Light"/>
              </a:rPr>
              <a:t>ПО ПРЕДУПРЕЖДЕНИЮ НЕБЛАГОПРИЯТНЫХ ИСХОДОВ COVID-19</a:t>
            </a:r>
            <a:br/>
            <a:r>
              <a:rPr b="1" lang="ru-RU" sz="1600" spc="-1" strike="noStrike" cap="all">
                <a:solidFill>
                  <a:srgbClr val="024eef"/>
                </a:solidFill>
                <a:latin typeface="Arial"/>
                <a:ea typeface="Roboto Light"/>
              </a:rPr>
              <a:t> И ДРУГИХ ИНФЕКЦИЙ</a:t>
            </a:r>
            <a:br/>
            <a:endParaRPr b="0" lang="ru-RU" sz="1600" spc="-1" strike="noStrike">
              <a:solidFill>
                <a:srgbClr val="271d70"/>
              </a:solidFill>
              <a:latin typeface="Arial"/>
            </a:endParaRPr>
          </a:p>
        </p:txBody>
      </p:sp>
      <p:pic>
        <p:nvPicPr>
          <p:cNvPr id="63" name="Объект 6" descr=""/>
          <p:cNvPicPr/>
          <p:nvPr/>
        </p:nvPicPr>
        <p:blipFill>
          <a:blip r:embed="rId1"/>
          <a:stretch/>
        </p:blipFill>
        <p:spPr>
          <a:xfrm>
            <a:off x="292680" y="184680"/>
            <a:ext cx="521640" cy="573840"/>
          </a:xfrm>
          <a:prstGeom prst="rect">
            <a:avLst/>
          </a:prstGeom>
          <a:ln>
            <a:noFill/>
          </a:ln>
        </p:spPr>
      </p:pic>
      <p:sp>
        <p:nvSpPr>
          <p:cNvPr id="64" name="CustomShape 5"/>
          <p:cNvSpPr/>
          <p:nvPr/>
        </p:nvSpPr>
        <p:spPr>
          <a:xfrm>
            <a:off x="6946560" y="1027440"/>
            <a:ext cx="469980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2e68"/>
                </a:solidFill>
                <a:latin typeface="Arial"/>
              </a:rPr>
              <a:t>Рекомендации для медицинских работников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65" name="CustomShape 6"/>
          <p:cNvSpPr/>
          <p:nvPr/>
        </p:nvSpPr>
        <p:spPr>
          <a:xfrm>
            <a:off x="1726200" y="1667520"/>
            <a:ext cx="319572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2e68"/>
                </a:solidFill>
                <a:latin typeface="Arial"/>
              </a:rPr>
              <a:t>Рекомендации для населения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66" name="CustomShape 7"/>
          <p:cNvSpPr/>
          <p:nvPr/>
        </p:nvSpPr>
        <p:spPr>
          <a:xfrm>
            <a:off x="263520" y="2188800"/>
            <a:ext cx="5311800" cy="3651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  <a:spcAft>
                <a:spcPts val="601"/>
              </a:spcAft>
            </a:pPr>
            <a:r>
              <a:rPr b="1" lang="ru-RU" sz="1200" spc="-1" strike="noStrike">
                <a:solidFill>
                  <a:srgbClr val="ff2e68"/>
                </a:solidFill>
                <a:latin typeface="Arial"/>
              </a:rPr>
              <a:t>Всем гражданам: </a:t>
            </a:r>
            <a:endParaRPr b="0" lang="ru-RU" sz="12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24eef"/>
              </a:buClr>
              <a:buFont typeface="Wingdings" charset="2"/>
              <a:buChar char=""/>
            </a:pP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В</a:t>
            </a:r>
            <a:r>
              <a:rPr b="1" lang="ru-RU" sz="1200" spc="-1" strike="noStrike">
                <a:solidFill>
                  <a:srgbClr val="024eef"/>
                </a:solidFill>
                <a:latin typeface="Arial"/>
              </a:rPr>
              <a:t>акцинироваться, в том числе повторно  </a:t>
            </a: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против  COVID-19 </a:t>
            </a:r>
            <a:r>
              <a:rPr b="1" lang="ru-RU" sz="1200" spc="-1" strike="noStrike">
                <a:solidFill>
                  <a:srgbClr val="024eef"/>
                </a:solidFill>
                <a:latin typeface="Arial"/>
              </a:rPr>
              <a:t>каждые 6 месяцев</a:t>
            </a: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.</a:t>
            </a:r>
            <a:endParaRPr b="0" lang="ru-RU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2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24eef"/>
              </a:buClr>
              <a:buFont typeface="Wingdings" charset="2"/>
              <a:buChar char=""/>
            </a:pP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При первых респираторных симптомах обращаться </a:t>
            </a:r>
            <a:br/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к врачу, </a:t>
            </a:r>
            <a:r>
              <a:rPr b="1" lang="ru-RU" sz="1200" spc="-1" strike="noStrike">
                <a:solidFill>
                  <a:srgbClr val="024eef"/>
                </a:solidFill>
                <a:latin typeface="Arial"/>
              </a:rPr>
              <a:t>не заниматься самолечением</a:t>
            </a:r>
            <a:endParaRPr b="0" lang="ru-RU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2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601"/>
              </a:spcAft>
            </a:pPr>
            <a:r>
              <a:rPr b="1" lang="ru-RU" sz="1200" spc="-1" strike="noStrike">
                <a:solidFill>
                  <a:srgbClr val="ff2e68"/>
                </a:solidFill>
                <a:latin typeface="Arial"/>
              </a:rPr>
              <a:t>Лицам старше 60 лет и/или с сопутствующими заболеваниями:</a:t>
            </a:r>
            <a:endParaRPr b="0" lang="ru-RU" sz="12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spcAft>
                <a:spcPts val="601"/>
              </a:spcAft>
              <a:buClr>
                <a:srgbClr val="024eef"/>
              </a:buClr>
              <a:buFont typeface="Wingdings" charset="2"/>
              <a:buChar char=""/>
            </a:pPr>
            <a:r>
              <a:rPr b="1" lang="ru-RU" sz="1200" spc="-1" strike="noStrike">
                <a:solidFill>
                  <a:srgbClr val="024eef"/>
                </a:solidFill>
                <a:latin typeface="Arial"/>
              </a:rPr>
              <a:t>Носить маски или респираторы </a:t>
            </a:r>
            <a:br/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в общественных местах;</a:t>
            </a:r>
            <a:endParaRPr b="0" lang="ru-RU" sz="12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spcAft>
                <a:spcPts val="601"/>
              </a:spcAft>
              <a:buClr>
                <a:srgbClr val="024eef"/>
              </a:buClr>
              <a:buFont typeface="Wingdings" charset="2"/>
              <a:buChar char=""/>
            </a:pP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Поддерживать в состоянии компенсации (своевременно лечить, не допускать обострения, декомпенсации) имеющиеся </a:t>
            </a:r>
            <a:r>
              <a:rPr b="1" lang="ru-RU" sz="1200" spc="-1" strike="noStrike">
                <a:solidFill>
                  <a:srgbClr val="024eef"/>
                </a:solidFill>
                <a:latin typeface="Arial"/>
              </a:rPr>
              <a:t>хронические заболевания</a:t>
            </a: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;</a:t>
            </a:r>
            <a:endParaRPr b="0" lang="ru-RU" sz="12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spcAft>
                <a:spcPts val="601"/>
              </a:spcAft>
              <a:buClr>
                <a:srgbClr val="024eef"/>
              </a:buClr>
              <a:buFont typeface="Wingdings" charset="2"/>
              <a:buChar char=""/>
            </a:pP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Вакцинироваться  </a:t>
            </a:r>
            <a:r>
              <a:rPr b="1" lang="ru-RU" sz="1200" spc="-1" strike="noStrike">
                <a:solidFill>
                  <a:srgbClr val="024eef"/>
                </a:solidFill>
                <a:latin typeface="Arial"/>
              </a:rPr>
              <a:t>одномоментно </a:t>
            </a: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против COVID-19 и </a:t>
            </a:r>
            <a:r>
              <a:rPr b="1" lang="ru-RU" sz="1200" spc="-1" strike="noStrike">
                <a:solidFill>
                  <a:srgbClr val="024eef"/>
                </a:solidFill>
                <a:latin typeface="Arial"/>
              </a:rPr>
              <a:t>гриппа</a:t>
            </a: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;</a:t>
            </a:r>
            <a:endParaRPr b="0" lang="ru-RU" sz="12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spcAft>
                <a:spcPts val="601"/>
              </a:spcAft>
              <a:buClr>
                <a:srgbClr val="024eef"/>
              </a:buClr>
              <a:buFont typeface="Wingdings" charset="2"/>
              <a:buChar char=""/>
            </a:pP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В</a:t>
            </a:r>
            <a:r>
              <a:rPr b="1" lang="ru-RU" sz="1200" spc="-1" strike="noStrike">
                <a:solidFill>
                  <a:srgbClr val="024eef"/>
                </a:solidFill>
                <a:latin typeface="Arial"/>
              </a:rPr>
              <a:t>акцинироваться</a:t>
            </a: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 </a:t>
            </a:r>
            <a:r>
              <a:rPr b="1" lang="ru-RU" sz="1200" spc="-1" strike="noStrike">
                <a:solidFill>
                  <a:srgbClr val="024eef"/>
                </a:solidFill>
                <a:latin typeface="Arial"/>
              </a:rPr>
              <a:t>против пневмококковой инфекции.</a:t>
            </a: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 </a:t>
            </a:r>
            <a:endParaRPr b="0" lang="ru-RU" sz="12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spcAft>
                <a:spcPts val="601"/>
              </a:spcAft>
              <a:buClr>
                <a:srgbClr val="024eef"/>
              </a:buClr>
              <a:buFont typeface="Wingdings" charset="2"/>
              <a:buChar char=""/>
            </a:pP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При </a:t>
            </a:r>
            <a:r>
              <a:rPr b="1" lang="ru-RU" sz="1200" spc="-1" strike="noStrike">
                <a:solidFill>
                  <a:srgbClr val="024eef"/>
                </a:solidFill>
                <a:latin typeface="Arial"/>
              </a:rPr>
              <a:t>резком ухудшении самочувствия</a:t>
            </a:r>
            <a:r>
              <a:rPr b="0" lang="ru-RU" sz="1200" spc="-1" strike="noStrike">
                <a:solidFill>
                  <a:srgbClr val="024eef"/>
                </a:solidFill>
                <a:latin typeface="Arial"/>
              </a:rPr>
              <a:t>, температуре выше 38,5 </a:t>
            </a:r>
            <a:r>
              <a:rPr b="1" lang="ru-RU" sz="1200" spc="-1" strike="noStrike">
                <a:solidFill>
                  <a:srgbClr val="024eef"/>
                </a:solidFill>
                <a:latin typeface="Arial"/>
              </a:rPr>
              <a:t>вызывать скорую помощь</a:t>
            </a:r>
            <a:endParaRPr b="0" lang="ru-RU" sz="1200" spc="-1" strike="noStrike">
              <a:latin typeface="Arial"/>
            </a:endParaRPr>
          </a:p>
        </p:txBody>
      </p:sp>
      <p:pic>
        <p:nvPicPr>
          <p:cNvPr id="67" name="Рисунок 3" descr=""/>
          <p:cNvPicPr/>
          <p:nvPr/>
        </p:nvPicPr>
        <p:blipFill>
          <a:blip r:embed="rId2"/>
          <a:stretch/>
        </p:blipFill>
        <p:spPr>
          <a:xfrm>
            <a:off x="764640" y="1311840"/>
            <a:ext cx="914040" cy="914040"/>
          </a:xfrm>
          <a:prstGeom prst="rect">
            <a:avLst/>
          </a:prstGeom>
          <a:ln>
            <a:noFill/>
          </a:ln>
        </p:spPr>
      </p:pic>
      <p:pic>
        <p:nvPicPr>
          <p:cNvPr id="68" name="Рисунок 7" descr=""/>
          <p:cNvPicPr/>
          <p:nvPr/>
        </p:nvPicPr>
        <p:blipFill>
          <a:blip r:embed="rId3"/>
          <a:stretch/>
        </p:blipFill>
        <p:spPr>
          <a:xfrm>
            <a:off x="6242400" y="781920"/>
            <a:ext cx="742680" cy="742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42266</TotalTime>
  <Application>LibreOffice/6.0.7.3$Linux_X86_64 LibreOffice_project/00m0$Build-3</Application>
  <Words>158</Words>
  <Paragraphs>30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2021-03-19T07:53:12Z</dcterms:created>
  <dc:creator>User</dc:creator>
  <dc:description/>
  <dc:language>ru-RU</dc:language>
  <cp:lastModifiedBy>Пакскина Наталья Давыдовна</cp:lastModifiedBy>
  <cp:lastPrinted>2021-07-12T19:07:52Z</cp:lastPrinted>
  <dcterms:modified xsi:type="dcterms:W3CDTF">2022-09-30T10:51:20Z</dcterms:modified>
  <cp:revision>2039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